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0" Type="http://schemas.openxmlformats.org/officeDocument/2006/relationships/slide" Target="slides/slide4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54cb3495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054cb3495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d381ef8c8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constant and </a:t>
            </a:r>
            <a:r>
              <a:rPr lang="en-GB"/>
              <a:t>irreplaceable</a:t>
            </a:r>
            <a:r>
              <a:rPr lang="en-GB"/>
              <a:t> friend and AWS expert Adrian Hunter has a hard work today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2d381ef8c8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c7890a0dcc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3c7890a0dcc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c78e64921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3c78e64921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3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hyperlink" Target="https://github.com/awslabs/mcp" TargetMode="External"/><Relationship Id="rId10" Type="http://schemas.openxmlformats.org/officeDocument/2006/relationships/hyperlink" Target="https://builder.aws.com/learn/topics/kiro?tab=article" TargetMode="External"/><Relationship Id="rId13" Type="http://schemas.openxmlformats.org/officeDocument/2006/relationships/hyperlink" Target="https://github.com/aaronshaf/mdq" TargetMode="External"/><Relationship Id="rId12" Type="http://schemas.openxmlformats.org/officeDocument/2006/relationships/hyperlink" Target="https://kiro.dev/docs/cli/code-intelligence/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hyperlink" Target="https://kiro.dev" TargetMode="External"/><Relationship Id="rId9" Type="http://schemas.openxmlformats.org/officeDocument/2006/relationships/hyperlink" Target="https://discord.gg/kirodotdev" TargetMode="External"/><Relationship Id="rId15" Type="http://schemas.openxmlformats.org/officeDocument/2006/relationships/hyperlink" Target="https://kiro.dev/docs/autonomous-agent/" TargetMode="External"/><Relationship Id="rId14" Type="http://schemas.openxmlformats.org/officeDocument/2006/relationships/hyperlink" Target="https://dev.to/aws/how-i-built-my-first-app-with-kiro-1569" TargetMode="External"/><Relationship Id="rId5" Type="http://schemas.openxmlformats.org/officeDocument/2006/relationships/hyperlink" Target="https://kiro.dev/powers/" TargetMode="External"/><Relationship Id="rId6" Type="http://schemas.openxmlformats.org/officeDocument/2006/relationships/hyperlink" Target="https://kiro.dev/powers/" TargetMode="External"/><Relationship Id="rId7" Type="http://schemas.openxmlformats.org/officeDocument/2006/relationships/hyperlink" Target="https://aws.amazon.com/builder/" TargetMode="External"/><Relationship Id="rId8" Type="http://schemas.openxmlformats.org/officeDocument/2006/relationships/hyperlink" Target="https://www.promptz.dev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24242"/>
            </a:gs>
            <a:gs pos="100000">
              <a:srgbClr val="010101"/>
            </a:gs>
          </a:gsLst>
          <a:lin ang="5400012" scaled="0"/>
        </a:gra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6" title="C95B53C0-31C3-4626-89E4-445B0E736B1C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025" y="0"/>
            <a:ext cx="77152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7AC6E"/>
            </a:gs>
            <a:gs pos="100000">
              <a:srgbClr val="AC6B26"/>
            </a:gs>
          </a:gsLst>
          <a:lin ang="5400012" scaled="0"/>
        </a:gra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4536" y="147414"/>
            <a:ext cx="581151" cy="671226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7"/>
          <p:cNvSpPr txBox="1"/>
          <p:nvPr/>
        </p:nvSpPr>
        <p:spPr>
          <a:xfrm>
            <a:off x="2564700" y="147425"/>
            <a:ext cx="3615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1" lang="en-GB" sz="1700">
                <a:solidFill>
                  <a:schemeClr val="dk1"/>
                </a:solidFill>
              </a:rPr>
              <a:t>Kiro Night — </a:t>
            </a:r>
            <a:r>
              <a:rPr b="1" lang="en-GB" sz="1700">
                <a:solidFill>
                  <a:schemeClr val="dk1"/>
                </a:solidFill>
              </a:rPr>
              <a:t>Choose Your Track</a:t>
            </a:r>
            <a:endParaRPr b="1" sz="1700">
              <a:solidFill>
                <a:schemeClr val="dk1"/>
              </a:solidFill>
            </a:endParaRPr>
          </a:p>
        </p:txBody>
      </p:sp>
      <p:sp>
        <p:nvSpPr>
          <p:cNvPr id="140" name="Google Shape;140;p27"/>
          <p:cNvSpPr txBox="1"/>
          <p:nvPr/>
        </p:nvSpPr>
        <p:spPr>
          <a:xfrm>
            <a:off x="281300" y="721300"/>
            <a:ext cx="4224000" cy="29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Track 1 - Kiro Foundations (New Users)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dk1"/>
                </a:solidFill>
              </a:rPr>
              <a:t>Best for you if: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You’ve heard about AI coding but haven’t used Kiro yet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You haven’t installed or configured Kiro before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You’re not a professional developer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You want guided setup and hands-on walkthrough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dk1"/>
                </a:solidFill>
              </a:rPr>
              <a:t>What we’ll cover: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Registering AWS Builder ID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Installing Kiro IDE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Navigating the interface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Build your first AI-assisted application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7"/>
          <p:cNvSpPr txBox="1"/>
          <p:nvPr/>
        </p:nvSpPr>
        <p:spPr>
          <a:xfrm>
            <a:off x="4668850" y="721300"/>
            <a:ext cx="4224000" cy="31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Track 2 - Kiro Builder (Practitioners)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dk1"/>
                </a:solidFill>
              </a:rPr>
              <a:t>Best for you if: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You already build software or automation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You’re comfortable with git, CLI, and debugging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You want to use Kiro IDE and Kiro CLI in real workflows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You’re focused on speed, quality, and integration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dk1"/>
                </a:solidFill>
              </a:rPr>
              <a:t>What we’ll cover: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Advanced Kiro IDE usage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Kiro CLI workflows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Prompt optimisation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Integrating Kiro into dev pipelines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MCP, Powers, Hooks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42" name="Google Shape;142;p27"/>
          <p:cNvSpPr txBox="1"/>
          <p:nvPr/>
        </p:nvSpPr>
        <p:spPr>
          <a:xfrm>
            <a:off x="2128200" y="3964600"/>
            <a:ext cx="4488900" cy="9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Quick Decision Rule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Need help installing and getting started → </a:t>
            </a:r>
            <a:r>
              <a:rPr b="1" lang="en-GB" sz="1100">
                <a:solidFill>
                  <a:schemeClr val="dk1"/>
                </a:solidFill>
              </a:rPr>
              <a:t>Foundations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sz="1100">
                <a:solidFill>
                  <a:schemeClr val="dk1"/>
                </a:solidFill>
              </a:rPr>
              <a:t>Already building software and want leverage → </a:t>
            </a:r>
            <a:r>
              <a:rPr b="1" lang="en-GB" sz="1100">
                <a:solidFill>
                  <a:schemeClr val="dk1"/>
                </a:solidFill>
              </a:rPr>
              <a:t>Builder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3" name="Google Shape;143;p27"/>
          <p:cNvCxnSpPr/>
          <p:nvPr/>
        </p:nvCxnSpPr>
        <p:spPr>
          <a:xfrm>
            <a:off x="4368750" y="698963"/>
            <a:ext cx="7800" cy="3160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27"/>
          <p:cNvCxnSpPr/>
          <p:nvPr/>
        </p:nvCxnSpPr>
        <p:spPr>
          <a:xfrm flipH="1" rot="10800000">
            <a:off x="351450" y="3859463"/>
            <a:ext cx="8221800" cy="39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7AC6E"/>
            </a:gs>
            <a:gs pos="100000">
              <a:srgbClr val="AC6B26"/>
            </a:gs>
          </a:gsLst>
          <a:lin ang="5400012" scaled="0"/>
        </a:gra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4536" y="147414"/>
            <a:ext cx="581151" cy="671226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8"/>
          <p:cNvSpPr txBox="1"/>
          <p:nvPr/>
        </p:nvSpPr>
        <p:spPr>
          <a:xfrm>
            <a:off x="2564700" y="147425"/>
            <a:ext cx="3615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1" lang="en-GB" sz="1700">
                <a:solidFill>
                  <a:schemeClr val="dk1"/>
                </a:solidFill>
              </a:rPr>
              <a:t>Useful</a:t>
            </a:r>
            <a:r>
              <a:rPr b="1" lang="en-GB" sz="1700">
                <a:solidFill>
                  <a:schemeClr val="dk1"/>
                </a:solidFill>
              </a:rPr>
              <a:t> resources</a:t>
            </a:r>
            <a:endParaRPr b="1" sz="1700">
              <a:solidFill>
                <a:schemeClr val="dk1"/>
              </a:solidFill>
            </a:endParaRPr>
          </a:p>
        </p:txBody>
      </p:sp>
      <p:sp>
        <p:nvSpPr>
          <p:cNvPr id="151" name="Google Shape;151;p28"/>
          <p:cNvSpPr txBox="1"/>
          <p:nvPr/>
        </p:nvSpPr>
        <p:spPr>
          <a:xfrm>
            <a:off x="273500" y="593825"/>
            <a:ext cx="4668000" cy="42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https://kiro.dev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https://kiro.dev/powers/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https://kiro.dev/powers/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https://aws.amazon.com/builder/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https://www.promptz.dev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https://discord.gg/kirodotdev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https://builder.aws.com/learn/topics/kiro?tab=article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https://github.com/awslabs/mcp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https://kiro.dev/docs/cli/code-intelligence/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https://github.com/aaronshaf/mdq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https://dev.to/aws/how-i-built-my-first-app-with-kiro-1569</a:t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4610825" y="593825"/>
            <a:ext cx="3806400" cy="7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 u="sng">
                <a:solidFill>
                  <a:schemeClr val="dk1"/>
                </a:solidFill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https://kiro.dev/docs/autonomous-agent/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2013 - 2022 Theme">
  <a:themeElements>
    <a:clrScheme name="Office 2013 - 2022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DD8C35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